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Lato" panose="020F0502020204030203" pitchFamily="3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6" d="100"/>
          <a:sy n="96" d="100"/>
        </p:scale>
        <p:origin x="832" y="48"/>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Machine Learning Model Outcomes</a:t>
            </a:r>
            <a:endParaRPr/>
          </a:p>
        </p:txBody>
      </p:sp>
      <p:sp>
        <p:nvSpPr>
          <p:cNvPr id="156" name="Google Shape;156;p8"/>
          <p:cNvSpPr txBox="1">
            <a:spLocks noGrp="1"/>
          </p:cNvSpPr>
          <p:nvPr>
            <p:ph type="subTitle" idx="1"/>
          </p:nvPr>
        </p:nvSpPr>
        <p:spPr>
          <a:xfrm>
            <a:off x="220075" y="865900"/>
            <a:ext cx="7351500" cy="609367"/>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dirty="0"/>
              <a:t>Executive summary report for the New York City Taxi and Limousine Commission</a:t>
            </a:r>
            <a:endParaRPr dirty="0"/>
          </a:p>
          <a:p>
            <a:pPr marL="0" lvl="0" indent="0" algn="ctr" rtl="0">
              <a:spcBef>
                <a:spcPts val="0"/>
              </a:spcBef>
              <a:spcAft>
                <a:spcPts val="0"/>
              </a:spcAft>
              <a:buNone/>
            </a:pPr>
            <a:r>
              <a:rPr lang="en" dirty="0"/>
              <a:t> Prepared by Daniel Appiok</a:t>
            </a:r>
            <a:endParaRPr dirty="0"/>
          </a:p>
        </p:txBody>
      </p:sp>
      <p:sp>
        <p:nvSpPr>
          <p:cNvPr id="157" name="Google Shape;157;p8"/>
          <p:cNvSpPr txBox="1"/>
          <p:nvPr/>
        </p:nvSpPr>
        <p:spPr>
          <a:xfrm>
            <a:off x="3899675" y="6230700"/>
            <a:ext cx="3574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F1 scores for random forest and XGboost models</a:t>
            </a:r>
            <a:endParaRPr sz="1100" i="1">
              <a:solidFill>
                <a:srgbClr val="000000"/>
              </a:solidFill>
              <a:latin typeface="Lato"/>
              <a:ea typeface="Lato"/>
              <a:cs typeface="Lato"/>
              <a:sym typeface="Lato"/>
            </a:endParaRPr>
          </a:p>
        </p:txBody>
      </p:sp>
      <p:sp>
        <p:nvSpPr>
          <p:cNvPr id="158" name="Google Shape;158;p8"/>
          <p:cNvSpPr txBox="1"/>
          <p:nvPr/>
        </p:nvSpPr>
        <p:spPr>
          <a:xfrm>
            <a:off x="2031625" y="1506325"/>
            <a:ext cx="5540100" cy="4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2"/>
                </a:solidFill>
                <a:latin typeface="Roboto"/>
                <a:ea typeface="Roboto"/>
                <a:cs typeface="Roboto"/>
                <a:sym typeface="Roboto"/>
              </a:rPr>
              <a:t>New York City Taxi &amp; Limousine Commission has contracted the Automatidata data team to build a machine learning model to predict whether a NYC TLC taxi cab rider will be a generous tipper. </a:t>
            </a:r>
            <a:endParaRPr sz="1100">
              <a:solidFill>
                <a:schemeClr val="accent2"/>
              </a:solidFill>
              <a:latin typeface="Roboto"/>
              <a:ea typeface="Roboto"/>
              <a:cs typeface="Roboto"/>
              <a:sym typeface="Roboto"/>
            </a:endParaRPr>
          </a:p>
          <a:p>
            <a:pPr marL="0" lvl="0" indent="0" algn="l" rtl="0">
              <a:spcBef>
                <a:spcPts val="0"/>
              </a:spcBef>
              <a:spcAft>
                <a:spcPts val="0"/>
              </a:spcAft>
              <a:buNone/>
            </a:pPr>
            <a:endParaRPr sz="1100">
              <a:solidFill>
                <a:schemeClr val="accent2"/>
              </a:solidFill>
              <a:latin typeface="Roboto"/>
              <a:ea typeface="Roboto"/>
              <a:cs typeface="Roboto"/>
              <a:sym typeface="Roboto"/>
            </a:endParaRPr>
          </a:p>
          <a:p>
            <a:pPr marL="0" lvl="0" indent="0" algn="l" rtl="0">
              <a:spcBef>
                <a:spcPts val="0"/>
              </a:spcBef>
              <a:spcAft>
                <a:spcPts val="0"/>
              </a:spcAft>
              <a:buNone/>
            </a:pPr>
            <a:endParaRPr sz="1300">
              <a:solidFill>
                <a:srgbClr val="666666"/>
              </a:solidFill>
              <a:latin typeface="Roboto"/>
              <a:ea typeface="Roboto"/>
              <a:cs typeface="Roboto"/>
              <a:sym typeface="Roboto"/>
            </a:endParaRPr>
          </a:p>
          <a:p>
            <a:pPr marL="0" lvl="0" indent="0" algn="l" rtl="0">
              <a:spcBef>
                <a:spcPts val="0"/>
              </a:spcBef>
              <a:spcAft>
                <a:spcPts val="0"/>
              </a:spcAft>
              <a:buNone/>
            </a:pPr>
            <a:endParaRPr sz="1300">
              <a:solidFill>
                <a:srgbClr val="666666"/>
              </a:solidFill>
              <a:latin typeface="Roboto"/>
              <a:ea typeface="Roboto"/>
              <a:cs typeface="Roboto"/>
              <a:sym typeface="Roboto"/>
            </a:endParaRPr>
          </a:p>
          <a:p>
            <a:pPr marL="0" lvl="0" indent="0" algn="l" rtl="0">
              <a:spcBef>
                <a:spcPts val="0"/>
              </a:spcBef>
              <a:spcAft>
                <a:spcPts val="0"/>
              </a:spcAft>
              <a:buNone/>
            </a:pPr>
            <a:endParaRPr sz="1300">
              <a:solidFill>
                <a:srgbClr val="666666"/>
              </a:solidFill>
              <a:latin typeface="Roboto"/>
              <a:ea typeface="Roboto"/>
              <a:cs typeface="Roboto"/>
              <a:sym typeface="Roboto"/>
            </a:endParaRPr>
          </a:p>
          <a:p>
            <a:pPr marL="0" lvl="0" indent="0" algn="l" rtl="0">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2"/>
                </a:solidFill>
                <a:latin typeface="Roboto"/>
                <a:ea typeface="Roboto"/>
                <a:cs typeface="Roboto"/>
                <a:sym typeface="Roboto"/>
              </a:rPr>
              <a:t>After rejecting the initial modeling objective (predicting non-tippers) out of ethical concern, it was decided to predict “generous” tippers—those who tip ≥ 20%. This decision was made to balance the sometimes competing interests of taxi drivers and potential passengers.</a:t>
            </a:r>
            <a:endParaRPr sz="1100">
              <a:solidFill>
                <a:schemeClr val="accent2"/>
              </a:solidFill>
              <a:latin typeface="Roboto"/>
              <a:ea typeface="Roboto"/>
              <a:cs typeface="Roboto"/>
              <a:sym typeface="Roboto"/>
            </a:endParaRPr>
          </a:p>
        </p:txBody>
      </p:sp>
      <p:sp>
        <p:nvSpPr>
          <p:cNvPr id="160" name="Google Shape;160;p8"/>
          <p:cNvSpPr txBox="1"/>
          <p:nvPr/>
        </p:nvSpPr>
        <p:spPr>
          <a:xfrm>
            <a:off x="2031625" y="3414938"/>
            <a:ext cx="5540100" cy="9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2"/>
                </a:solidFill>
                <a:latin typeface="Roboto"/>
                <a:ea typeface="Roboto"/>
                <a:cs typeface="Roboto"/>
                <a:sym typeface="Roboto"/>
              </a:rPr>
              <a:t>The data team used two different modeling architectures and compared their results. Both models performed acceptably, with a random forest architecture yielding slightly better predictions. As a result, the team would recommend beta testing with taxi drivers to gain further feedback. </a:t>
            </a:r>
            <a:endParaRPr sz="1100">
              <a:solidFill>
                <a:schemeClr val="accent2"/>
              </a:solidFill>
              <a:latin typeface="Roboto"/>
              <a:ea typeface="Roboto"/>
              <a:cs typeface="Roboto"/>
              <a:sym typeface="Roboto"/>
            </a:endParaRPr>
          </a:p>
        </p:txBody>
      </p:sp>
      <p:sp>
        <p:nvSpPr>
          <p:cNvPr id="161" name="Google Shape;161;p8"/>
          <p:cNvSpPr txBox="1"/>
          <p:nvPr/>
        </p:nvSpPr>
        <p:spPr>
          <a:xfrm>
            <a:off x="432000" y="4935300"/>
            <a:ext cx="2997000" cy="248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2"/>
                </a:solidFill>
              </a:rPr>
              <a:t>Behind the data</a:t>
            </a:r>
            <a:endParaRPr sz="1200" b="1"/>
          </a:p>
          <a:p>
            <a:pPr marL="457200" lvl="0" indent="-298450" algn="l" rtl="0">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The data team’s assumption was that a trip’s itinerary, predicted fare amount, and time of day may have a strong enough relationship with tip amount that we could accurately predict generous tipping.</a:t>
            </a:r>
            <a:endParaRPr sz="1100">
              <a:solidFill>
                <a:schemeClr val="accent2"/>
              </a:solidFill>
              <a:latin typeface="Roboto"/>
              <a:ea typeface="Roboto"/>
              <a:cs typeface="Roboto"/>
              <a:sym typeface="Roboto"/>
            </a:endParaRPr>
          </a:p>
          <a:p>
            <a:pPr marL="457200" lvl="0" indent="-298450" algn="l" rtl="0">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After the data team built the identified models and performed the testing, it is clear that these factors do indeed help predict tipping. The model’s F</a:t>
            </a:r>
            <a:r>
              <a:rPr lang="en" sz="1100" baseline="-250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score was 0.7235.</a:t>
            </a:r>
            <a:endParaRPr sz="1100">
              <a:solidFill>
                <a:schemeClr val="accent2"/>
              </a:solidFill>
              <a:latin typeface="Roboto"/>
              <a:ea typeface="Roboto"/>
              <a:cs typeface="Roboto"/>
              <a:sym typeface="Roboto"/>
            </a:endParaRPr>
          </a:p>
        </p:txBody>
      </p:sp>
      <p:sp>
        <p:nvSpPr>
          <p:cNvPr id="162" name="Google Shape;162;p8"/>
          <p:cNvSpPr txBox="1"/>
          <p:nvPr/>
        </p:nvSpPr>
        <p:spPr>
          <a:xfrm>
            <a:off x="432000" y="7326150"/>
            <a:ext cx="7041900" cy="83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2"/>
                </a:solidFill>
              </a:rPr>
              <a:t>Results Summary</a:t>
            </a:r>
            <a:endParaRPr sz="1200" b="1">
              <a:solidFill>
                <a:schemeClr val="accent2"/>
              </a:solidFill>
            </a:endParaRPr>
          </a:p>
          <a:p>
            <a:pPr marL="0" lvl="0" indent="0" algn="l" rtl="0">
              <a:spcBef>
                <a:spcPts val="1000"/>
              </a:spcBef>
              <a:spcAft>
                <a:spcPts val="0"/>
              </a:spcAft>
              <a:buNone/>
            </a:pPr>
            <a:r>
              <a:rPr lang="en" sz="1100">
                <a:solidFill>
                  <a:schemeClr val="accent2"/>
                </a:solidFill>
                <a:latin typeface="Roboto"/>
                <a:ea typeface="Roboto"/>
                <a:cs typeface="Roboto"/>
                <a:sym typeface="Roboto"/>
              </a:rPr>
              <a:t>The resulting algorithm is usable to predict riders who might be generous tippers, with reasonably strong precision, recall, F</a:t>
            </a:r>
            <a:r>
              <a:rPr lang="en" sz="1100" baseline="-250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and overall accuracy scores. Refer to the “next steps” section for suggestions.</a:t>
            </a:r>
            <a:endParaRPr sz="1100">
              <a:solidFill>
                <a:schemeClr val="accent2"/>
              </a:solidFill>
              <a:latin typeface="Roboto"/>
              <a:ea typeface="Roboto"/>
              <a:cs typeface="Roboto"/>
              <a:sym typeface="Roboto"/>
            </a:endParaRPr>
          </a:p>
        </p:txBody>
      </p:sp>
      <p:sp>
        <p:nvSpPr>
          <p:cNvPr id="163" name="Google Shape;163;p8"/>
          <p:cNvSpPr txBox="1"/>
          <p:nvPr/>
        </p:nvSpPr>
        <p:spPr>
          <a:xfrm>
            <a:off x="399200" y="8556000"/>
            <a:ext cx="7351500" cy="92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sz="1100">
                <a:solidFill>
                  <a:schemeClr val="accent2"/>
                </a:solidFill>
                <a:latin typeface="Roboto"/>
                <a:ea typeface="Roboto"/>
                <a:cs typeface="Roboto"/>
                <a:sym typeface="Roboto"/>
              </a:rPr>
              <a:t>As a next step, the Automatidata data team can consult the New York City Taxi and Limousine commission to share the model results and recommend that the model could be used as an indicator of tip amount. However, additional data would be needed to realize significant improvement to the model.</a:t>
            </a:r>
            <a:endParaRPr sz="1100">
              <a:solidFill>
                <a:schemeClr val="accent2"/>
              </a:solidFill>
              <a:latin typeface="Roboto"/>
              <a:ea typeface="Roboto"/>
              <a:cs typeface="Roboto"/>
              <a:sym typeface="Roboto"/>
            </a:endParaRPr>
          </a:p>
        </p:txBody>
      </p:sp>
      <p:sp>
        <p:nvSpPr>
          <p:cNvPr id="164" name="Google Shape;164;p8"/>
          <p:cNvSpPr txBox="1"/>
          <p:nvPr/>
        </p:nvSpPr>
        <p:spPr>
          <a:xfrm>
            <a:off x="3899675" y="6510950"/>
            <a:ext cx="3574200" cy="117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2"/>
                </a:solidFill>
              </a:rPr>
              <a:t>Future model suggestions</a:t>
            </a:r>
            <a:endParaRPr sz="1200" b="1">
              <a:solidFill>
                <a:schemeClr val="accent2"/>
              </a:solidFill>
            </a:endParaRPr>
          </a:p>
          <a:p>
            <a:pPr marL="457200" lvl="0" indent="-298450" algn="l" rtl="0">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Collect/add more granular driver and user-level data, including past tipping behavior.</a:t>
            </a:r>
            <a:endParaRPr sz="1100">
              <a:solidFill>
                <a:schemeClr val="accent2"/>
              </a:solidFill>
              <a:latin typeface="Roboto"/>
              <a:ea typeface="Roboto"/>
              <a:cs typeface="Roboto"/>
              <a:sym typeface="Roboto"/>
            </a:endParaRPr>
          </a:p>
          <a:p>
            <a:pPr marL="457200" lvl="0" indent="-295275" algn="l" rtl="0">
              <a:spcBef>
                <a:spcPts val="0"/>
              </a:spcBef>
              <a:spcAft>
                <a:spcPts val="0"/>
              </a:spcAft>
              <a:buClr>
                <a:schemeClr val="dk1"/>
              </a:buClr>
              <a:buSzPts val="1050"/>
              <a:buFont typeface="Roboto"/>
              <a:buChar char="●"/>
            </a:pPr>
            <a:r>
              <a:rPr lang="en" sz="1100">
                <a:solidFill>
                  <a:schemeClr val="accent2"/>
                </a:solidFill>
                <a:latin typeface="Roboto"/>
                <a:ea typeface="Roboto"/>
                <a:cs typeface="Roboto"/>
                <a:sym typeface="Roboto"/>
              </a:rPr>
              <a:t>Cluster with K-means and analyze the clusters to derive insights from the data</a:t>
            </a:r>
            <a:endParaRPr sz="1100">
              <a:solidFill>
                <a:schemeClr val="accent2"/>
              </a:solidFill>
              <a:latin typeface="Roboto"/>
              <a:ea typeface="Roboto"/>
              <a:cs typeface="Roboto"/>
              <a:sym typeface="Roboto"/>
            </a:endParaRPr>
          </a:p>
        </p:txBody>
      </p:sp>
      <p:pic>
        <p:nvPicPr>
          <p:cNvPr id="165" name="Google Shape;165;p8"/>
          <p:cNvPicPr preferRelativeResize="0"/>
          <p:nvPr/>
        </p:nvPicPr>
        <p:blipFill>
          <a:blip r:embed="rId3">
            <a:alphaModFix/>
          </a:blip>
          <a:stretch>
            <a:fillRect/>
          </a:stretch>
        </p:blipFill>
        <p:spPr>
          <a:xfrm>
            <a:off x="3739950" y="4764050"/>
            <a:ext cx="3600450" cy="1485900"/>
          </a:xfrm>
          <a:prstGeom prst="rect">
            <a:avLst/>
          </a:prstGeom>
          <a:noFill/>
          <a:ln>
            <a:noFill/>
          </a:ln>
        </p:spPr>
      </p:pic>
      <p:sp>
        <p:nvSpPr>
          <p:cNvPr id="166" name="Google Shape;166;p8"/>
          <p:cNvSpPr/>
          <p:nvPr/>
        </p:nvSpPr>
        <p:spPr>
          <a:xfrm>
            <a:off x="5953125" y="4764050"/>
            <a:ext cx="642900" cy="1485900"/>
          </a:xfrm>
          <a:prstGeom prst="roundRect">
            <a:avLst>
              <a:gd name="adj" fmla="val 16667"/>
            </a:avLst>
          </a:prstGeom>
          <a:noFill/>
          <a:ln w="762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357</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Google Sans</vt:lpstr>
      <vt:lpstr>Work Sans</vt:lpstr>
      <vt:lpstr>Arial</vt:lpstr>
      <vt:lpstr>Calibri</vt:lpstr>
      <vt:lpstr>PT Sans Narrow</vt:lpstr>
      <vt:lpstr>Lato</vt:lpstr>
      <vt:lpstr>Roboto</vt:lpstr>
      <vt:lpstr>Google Sans SemiBold</vt:lpstr>
      <vt:lpstr>Simple Light</vt:lpstr>
      <vt:lpstr>Machine Learning Model Outcomes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Appiok</cp:lastModifiedBy>
  <cp:revision>1</cp:revision>
  <dcterms:modified xsi:type="dcterms:W3CDTF">2024-06-22T17:28:29Z</dcterms:modified>
</cp:coreProperties>
</file>